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1"/>
  </p:notesMasterIdLst>
  <p:sldIdLst>
    <p:sldId id="258" r:id="rId2"/>
    <p:sldId id="259" r:id="rId3"/>
    <p:sldId id="306" r:id="rId4"/>
    <p:sldId id="304" r:id="rId5"/>
    <p:sldId id="260" r:id="rId6"/>
    <p:sldId id="305" r:id="rId7"/>
    <p:sldId id="261" r:id="rId8"/>
    <p:sldId id="262" r:id="rId9"/>
    <p:sldId id="319" r:id="rId10"/>
    <p:sldId id="311" r:id="rId11"/>
    <p:sldId id="263" r:id="rId12"/>
    <p:sldId id="307" r:id="rId13"/>
    <p:sldId id="308" r:id="rId14"/>
    <p:sldId id="309" r:id="rId15"/>
    <p:sldId id="310" r:id="rId16"/>
    <p:sldId id="280" r:id="rId17"/>
    <p:sldId id="313" r:id="rId18"/>
    <p:sldId id="314" r:id="rId19"/>
    <p:sldId id="264" r:id="rId20"/>
    <p:sldId id="268" r:id="rId21"/>
    <p:sldId id="300" r:id="rId22"/>
    <p:sldId id="315" r:id="rId23"/>
    <p:sldId id="265" r:id="rId24"/>
    <p:sldId id="297" r:id="rId25"/>
    <p:sldId id="272" r:id="rId26"/>
    <p:sldId id="316" r:id="rId27"/>
    <p:sldId id="266" r:id="rId28"/>
    <p:sldId id="317" r:id="rId29"/>
    <p:sldId id="267" r:id="rId30"/>
    <p:sldId id="274" r:id="rId31"/>
    <p:sldId id="318" r:id="rId32"/>
    <p:sldId id="285" r:id="rId33"/>
    <p:sldId id="301" r:id="rId34"/>
    <p:sldId id="282" r:id="rId35"/>
    <p:sldId id="321" r:id="rId36"/>
    <p:sldId id="298" r:id="rId37"/>
    <p:sldId id="293" r:id="rId38"/>
    <p:sldId id="277" r:id="rId39"/>
    <p:sldId id="32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2473" autoAdjust="0"/>
  </p:normalViewPr>
  <p:slideViewPr>
    <p:cSldViewPr>
      <p:cViewPr>
        <p:scale>
          <a:sx n="90" d="100"/>
          <a:sy n="90" d="100"/>
        </p:scale>
        <p:origin x="-81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5EB5C-1557-4F0F-9569-5CB122B925C0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01FC-410F-4E75-B410-DF33873D6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401FC-410F-4E75-B410-DF33873D6AE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E2AF595-CA5A-4255-9D31-8E88D5C4E33C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C02F36F-AF7C-40EE-9359-DCDD95474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584175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Архивная выставка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1512168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«</a:t>
            </a:r>
            <a:r>
              <a:rPr lang="ru-RU" dirty="0" err="1" smtClean="0">
                <a:solidFill>
                  <a:srgbClr val="7030A0"/>
                </a:solidFill>
              </a:rPr>
              <a:t>Челнинский</a:t>
            </a:r>
            <a:r>
              <a:rPr lang="ru-RU" dirty="0" smtClean="0">
                <a:solidFill>
                  <a:srgbClr val="7030A0"/>
                </a:solidFill>
              </a:rPr>
              <a:t> (с 1976 года </a:t>
            </a:r>
            <a:r>
              <a:rPr lang="ru-RU" dirty="0" err="1" smtClean="0">
                <a:solidFill>
                  <a:srgbClr val="7030A0"/>
                </a:solidFill>
              </a:rPr>
              <a:t>Тукаевский</a:t>
            </a:r>
            <a:r>
              <a:rPr lang="ru-RU" dirty="0" smtClean="0">
                <a:solidFill>
                  <a:srgbClr val="7030A0"/>
                </a:solidFill>
              </a:rPr>
              <a:t>) район в конце 50 – </a:t>
            </a:r>
            <a:r>
              <a:rPr lang="ru-RU" dirty="0" err="1" smtClean="0">
                <a:solidFill>
                  <a:srgbClr val="7030A0"/>
                </a:solidFill>
              </a:rPr>
              <a:t>х</a:t>
            </a:r>
            <a:r>
              <a:rPr lang="ru-RU" dirty="0" smtClean="0">
                <a:solidFill>
                  <a:srgbClr val="7030A0"/>
                </a:solidFill>
              </a:rPr>
              <a:t> годов»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3884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Колхоз «Завет Ильича»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тични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36" r="1949" b="41663"/>
          <a:stretch>
            <a:fillRect/>
          </a:stretch>
        </p:blipFill>
        <p:spPr>
          <a:xfrm>
            <a:off x="1835696" y="1916832"/>
            <a:ext cx="5328000" cy="3885009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7715200" cy="3268959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6200" dirty="0" smtClean="0"/>
              <a:t> 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Выпуск валовой продукции по району составлял в объеме </a:t>
            </a: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121386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 Успешно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справились с выполнением плана по выпуску валовой продукции: </a:t>
            </a:r>
            <a:r>
              <a:rPr lang="ru-RU" sz="6200" dirty="0" err="1">
                <a:latin typeface="Times New Roman" pitchFamily="18" charset="0"/>
                <a:cs typeface="Times New Roman" pitchFamily="18" charset="0"/>
              </a:rPr>
              <a:t>маслобаза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6200" dirty="0" err="1">
                <a:latin typeface="Times New Roman" pitchFamily="18" charset="0"/>
                <a:cs typeface="Times New Roman" pitchFamily="18" charset="0"/>
              </a:rPr>
              <a:t>Биклянский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err="1" smtClean="0">
                <a:latin typeface="Times New Roman" pitchFamily="18" charset="0"/>
                <a:cs typeface="Times New Roman" pitchFamily="18" charset="0"/>
              </a:rPr>
              <a:t>дереообрабатывающий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комбинат,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маслозавод, </a:t>
            </a:r>
            <a:r>
              <a:rPr lang="ru-RU" sz="6200" dirty="0" err="1">
                <a:latin typeface="Times New Roman" pitchFamily="18" charset="0"/>
                <a:cs typeface="Times New Roman" pitchFamily="18" charset="0"/>
              </a:rPr>
              <a:t>Биклянский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леспромхоз.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12.04 по 01.05.1958 года проводились общий смотр работы всех предприятий общественного 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питания</a:t>
            </a:r>
          </a:p>
          <a:p>
            <a:pPr>
              <a:buNone/>
            </a:pP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В районе и городе действовало и функционировало 451 учреждение; </a:t>
            </a:r>
          </a:p>
          <a:p>
            <a:pPr>
              <a:buNone/>
            </a:pP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51216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28.08.1958 года принимается решение о передаче земель из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Биклянского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лесхоза и совхоза «Красный Ключ» под строительство Нижнекамского нефтехимического комбината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ист 161 нижне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035" r="5132" b="14340"/>
          <a:stretch>
            <a:fillRect/>
          </a:stretch>
        </p:blipFill>
        <p:spPr>
          <a:xfrm>
            <a:off x="2627784" y="1844824"/>
            <a:ext cx="3744416" cy="440006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70080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19. 11.1958 года из земель с/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артели имени Калинина выделяется земля под строительство завода по приготовлению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асфальто-бетона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смеси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 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811" t="2500" b="18622"/>
          <a:stretch>
            <a:fillRect/>
          </a:stretch>
        </p:blipFill>
        <p:spPr>
          <a:xfrm>
            <a:off x="3275856" y="1899170"/>
            <a:ext cx="3096344" cy="4410150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94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хлебзавода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4040188" cy="64807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16.10.1958 года принимается решение о строительстве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хлебзавода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г. Набережные Челны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88024" y="1412776"/>
            <a:ext cx="4041775" cy="100811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19.12.1959 года утверждается акт приемки вновь построенного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хлебзавода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л 21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r="12179" b="28251"/>
          <a:stretch>
            <a:fillRect/>
          </a:stretch>
        </p:blipFill>
        <p:spPr>
          <a:xfrm>
            <a:off x="539552" y="2636912"/>
            <a:ext cx="3096343" cy="3846971"/>
          </a:xfrm>
        </p:spPr>
      </p:pic>
      <p:pic>
        <p:nvPicPr>
          <p:cNvPr id="8" name="Содержимое 7" descr="л.44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4437" t="3500" r="6158" b="17751"/>
          <a:stretch>
            <a:fillRect/>
          </a:stretch>
        </p:blipFill>
        <p:spPr>
          <a:xfrm>
            <a:off x="4845630" y="2532173"/>
            <a:ext cx="3038738" cy="3849155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21.02.1959 года регистрируется договор по созданию межколхозного кооператива по производству кирпича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171" t="4457" r="17508" b="23751"/>
          <a:stretch>
            <a:fillRect/>
          </a:stretch>
        </p:blipFill>
        <p:spPr>
          <a:xfrm>
            <a:off x="2483768" y="1628800"/>
            <a:ext cx="3415719" cy="453650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торговля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В районе действовало – 128 розничных торговых предприятий</a:t>
            </a:r>
          </a:p>
          <a:p>
            <a:pPr algn="just"/>
            <a:r>
              <a:rPr lang="ru-RU" dirty="0" smtClean="0"/>
              <a:t>В 1959 году сданы в эксплуатацию: сельские магазины  в с. Орловка, </a:t>
            </a:r>
            <a:r>
              <a:rPr lang="ru-RU" dirty="0" err="1" smtClean="0"/>
              <a:t>Мусабай-Завод</a:t>
            </a:r>
            <a:r>
              <a:rPr lang="ru-RU" dirty="0" smtClean="0"/>
              <a:t>; </a:t>
            </a:r>
          </a:p>
          <a:p>
            <a:pPr algn="just">
              <a:buNone/>
            </a:pPr>
            <a:r>
              <a:rPr lang="ru-RU" dirty="0" smtClean="0"/>
              <a:t>в д. </a:t>
            </a:r>
            <a:r>
              <a:rPr lang="ru-RU" dirty="0" err="1" smtClean="0"/>
              <a:t>Игенче</a:t>
            </a:r>
            <a:r>
              <a:rPr lang="ru-RU" dirty="0" smtClean="0"/>
              <a:t>, </a:t>
            </a:r>
            <a:r>
              <a:rPr lang="ru-RU" dirty="0" err="1" smtClean="0"/>
              <a:t>Евлево</a:t>
            </a:r>
            <a:r>
              <a:rPr lang="ru-RU" dirty="0" smtClean="0"/>
              <a:t>, </a:t>
            </a:r>
            <a:r>
              <a:rPr lang="ru-RU" dirty="0" err="1" smtClean="0"/>
              <a:t>Бурдыбаш</a:t>
            </a:r>
            <a:r>
              <a:rPr lang="ru-RU" dirty="0" smtClean="0"/>
              <a:t>; </a:t>
            </a:r>
          </a:p>
          <a:p>
            <a:pPr algn="just"/>
            <a:r>
              <a:rPr lang="ru-RU" dirty="0" smtClean="0"/>
              <a:t>Открылось:5 магазинов – 3 продовольственных и 2 промтоварных; 3 столовые. 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30876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октябре 1958 года 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была проведена районная сельскохозяйственная и промышленная ярмарка</a:t>
            </a:r>
            <a:endParaRPr lang="ru-RU" sz="2000" dirty="0">
              <a:latin typeface="+mn-lt"/>
            </a:endParaRPr>
          </a:p>
        </p:txBody>
      </p:sp>
      <p:pic>
        <p:nvPicPr>
          <p:cNvPr id="5" name="Содержимое 4" descr="л.1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5617" b="6131"/>
          <a:stretch>
            <a:fillRect/>
          </a:stretch>
        </p:blipFill>
        <p:spPr>
          <a:xfrm>
            <a:off x="804395" y="1916832"/>
            <a:ext cx="2903509" cy="4392488"/>
          </a:xfrm>
        </p:spPr>
      </p:pic>
      <p:pic>
        <p:nvPicPr>
          <p:cNvPr id="6" name="Содержимое 5" descr="л 1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3182" r="12893" b="55626"/>
          <a:stretch>
            <a:fillRect/>
          </a:stretch>
        </p:blipFill>
        <p:spPr>
          <a:xfrm>
            <a:off x="4283967" y="2348880"/>
            <a:ext cx="3704625" cy="2664296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Колхоз «Алга»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алг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435" r="12005" b="50971"/>
          <a:stretch>
            <a:fillRect/>
          </a:stretch>
        </p:blipFill>
        <p:spPr>
          <a:xfrm>
            <a:off x="302176" y="1412776"/>
            <a:ext cx="7530821" cy="525658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499176" cy="48463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В </a:t>
            </a:r>
            <a:r>
              <a:rPr lang="ru-RU" dirty="0"/>
              <a:t>1958 году в районе было: всего </a:t>
            </a:r>
            <a:r>
              <a:rPr lang="ru-RU" dirty="0" smtClean="0"/>
              <a:t>64 </a:t>
            </a:r>
            <a:r>
              <a:rPr lang="ru-RU" dirty="0"/>
              <a:t>школы, </a:t>
            </a:r>
            <a:r>
              <a:rPr lang="ru-RU" dirty="0" smtClean="0"/>
              <a:t>из </a:t>
            </a:r>
            <a:r>
              <a:rPr lang="ru-RU" dirty="0"/>
              <a:t>них – 5 средних школ; семилетних- 19; начальных – 40 школ</a:t>
            </a:r>
            <a:r>
              <a:rPr lang="ru-RU" dirty="0" smtClean="0"/>
              <a:t>;</a:t>
            </a:r>
          </a:p>
          <a:p>
            <a:pPr>
              <a:buNone/>
            </a:pPr>
            <a:r>
              <a:rPr lang="ru-RU" dirty="0" smtClean="0"/>
              <a:t>   в 1959 году – построены: школа в н.п. Кызыл </a:t>
            </a:r>
            <a:r>
              <a:rPr lang="ru-RU" dirty="0" err="1" smtClean="0"/>
              <a:t>Байрак</a:t>
            </a:r>
            <a:r>
              <a:rPr lang="ru-RU" dirty="0" smtClean="0"/>
              <a:t>, интернат в деревне Старые </a:t>
            </a:r>
            <a:r>
              <a:rPr lang="ru-RU" dirty="0" err="1" smtClean="0"/>
              <a:t>Гардали</a:t>
            </a:r>
            <a:r>
              <a:rPr lang="ru-RU" dirty="0" smtClean="0"/>
              <a:t> и мастерская в н.п. Биклянь.</a:t>
            </a:r>
          </a:p>
          <a:p>
            <a:pPr>
              <a:buNone/>
            </a:pPr>
            <a:r>
              <a:rPr lang="ru-RU" dirty="0" smtClean="0"/>
              <a:t>    преподавательский состав  из 426 учителей. </a:t>
            </a:r>
            <a:endParaRPr lang="ru-RU" dirty="0"/>
          </a:p>
          <a:p>
            <a:pPr>
              <a:buNone/>
            </a:pPr>
            <a:r>
              <a:rPr lang="ru-RU" dirty="0" smtClean="0"/>
              <a:t>    С </a:t>
            </a:r>
            <a:r>
              <a:rPr lang="ru-RU" dirty="0"/>
              <a:t>01.09. 1958 года открыты: </a:t>
            </a: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в </a:t>
            </a:r>
            <a:r>
              <a:rPr lang="ru-RU" dirty="0"/>
              <a:t>н.п. </a:t>
            </a:r>
            <a:r>
              <a:rPr lang="ru-RU" dirty="0" err="1"/>
              <a:t>Самоскаково</a:t>
            </a:r>
            <a:r>
              <a:rPr lang="ru-RU" dirty="0"/>
              <a:t> начальная школа; </a:t>
            </a: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в </a:t>
            </a:r>
            <a:r>
              <a:rPr lang="ru-RU" dirty="0"/>
              <a:t>г. Набережные Челны </a:t>
            </a:r>
            <a:r>
              <a:rPr lang="ru-RU" dirty="0" smtClean="0"/>
              <a:t>- </a:t>
            </a:r>
            <a:r>
              <a:rPr lang="ru-RU" dirty="0"/>
              <a:t>семилетняя школа № 6, </a:t>
            </a:r>
          </a:p>
          <a:p>
            <a:pPr>
              <a:buNone/>
            </a:pPr>
            <a:r>
              <a:rPr lang="ru-RU" dirty="0" smtClean="0"/>
              <a:t>    в </a:t>
            </a:r>
            <a:r>
              <a:rPr lang="ru-RU" dirty="0"/>
              <a:t>н.п. </a:t>
            </a:r>
            <a:r>
              <a:rPr lang="ru-RU" dirty="0" err="1"/>
              <a:t>Елизаветенка</a:t>
            </a:r>
            <a:r>
              <a:rPr lang="ru-RU" dirty="0"/>
              <a:t> - начальная школа. 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1958 - 1959 годы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Прошло 15 лет как отгремела война и страна начала восстанавливать народное хозяйство. </a:t>
            </a:r>
          </a:p>
          <a:p>
            <a:pPr algn="ctr">
              <a:buNone/>
            </a:pPr>
            <a:r>
              <a:rPr lang="ru-RU" dirty="0" smtClean="0"/>
              <a:t>Впервые за последние годы </a:t>
            </a:r>
            <a:r>
              <a:rPr lang="ru-RU" dirty="0" err="1" smtClean="0"/>
              <a:t>Челнинский</a:t>
            </a:r>
            <a:r>
              <a:rPr lang="ru-RU" dirty="0" smtClean="0"/>
              <a:t> район перевыполнил план продажи хлеба государству, молока, яиц и шерсти.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+mn-lt"/>
              </a:rPr>
              <a:t>С 13.02.1958 года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выделяется земельная площадь из земель колхоза ХХ</a:t>
            </a:r>
            <a:r>
              <a:rPr lang="en-US" sz="2000" dirty="0" smtClean="0">
                <a:latin typeface="+mn-lt"/>
              </a:rPr>
              <a:t>I</a:t>
            </a:r>
            <a:r>
              <a:rPr lang="ru-RU" sz="2000" dirty="0" smtClean="0">
                <a:latin typeface="+mn-lt"/>
              </a:rPr>
              <a:t>- го партсъезда для проведения практики учащихся СПТУ № 8</a:t>
            </a:r>
            <a:endParaRPr lang="ru-RU" sz="2000" dirty="0">
              <a:latin typeface="+mn-lt"/>
            </a:endParaRPr>
          </a:p>
        </p:txBody>
      </p:sp>
      <p:pic>
        <p:nvPicPr>
          <p:cNvPr id="4" name="Содержимое 3" descr="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665" r="21199" b="20049"/>
          <a:stretch>
            <a:fillRect/>
          </a:stretch>
        </p:blipFill>
        <p:spPr>
          <a:xfrm>
            <a:off x="2339752" y="1470734"/>
            <a:ext cx="4032448" cy="507744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 с 09.04.1959 года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принимается решение о закреплении шефствующих организаций за школами</a:t>
            </a:r>
            <a:endParaRPr lang="ru-RU" sz="2000" dirty="0">
              <a:latin typeface="+mn-lt"/>
            </a:endParaRPr>
          </a:p>
        </p:txBody>
      </p:sp>
      <p:pic>
        <p:nvPicPr>
          <p:cNvPr id="5" name="Содержимое 4" descr="л3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-91" t="5405" r="25717" b="7090"/>
          <a:stretch>
            <a:fillRect/>
          </a:stretch>
        </p:blipFill>
        <p:spPr>
          <a:xfrm>
            <a:off x="1115616" y="1844824"/>
            <a:ext cx="2448272" cy="3960440"/>
          </a:xfrm>
        </p:spPr>
      </p:pic>
      <p:pic>
        <p:nvPicPr>
          <p:cNvPr id="6" name="Содержимое 5" descr="л1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2592" r="15221" b="43683"/>
          <a:stretch>
            <a:fillRect/>
          </a:stretch>
        </p:blipFill>
        <p:spPr>
          <a:xfrm>
            <a:off x="4427984" y="2348880"/>
            <a:ext cx="2376264" cy="254888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Подготовка механизаторов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в </a:t>
            </a:r>
            <a:r>
              <a:rPr lang="ru-RU" sz="2000" smtClean="0">
                <a:latin typeface="+mn-lt"/>
              </a:rPr>
              <a:t>колхозе «Завет Ильича»</a:t>
            </a:r>
            <a:endParaRPr lang="ru-RU" sz="2000" dirty="0">
              <a:latin typeface="+mn-lt"/>
            </a:endParaRPr>
          </a:p>
        </p:txBody>
      </p:sp>
      <p:pic>
        <p:nvPicPr>
          <p:cNvPr id="4" name="Содержимое 3" descr="завет Ильича подготовка меха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128" t="59140" r="6034"/>
          <a:stretch>
            <a:fillRect/>
          </a:stretch>
        </p:blipFill>
        <p:spPr>
          <a:xfrm>
            <a:off x="539552" y="1576296"/>
            <a:ext cx="6480720" cy="5281704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     В районе культурную деятельность осуществляли: </a:t>
            </a:r>
            <a:r>
              <a:rPr lang="ru-RU" dirty="0"/>
              <a:t>28 сельских клубов, 21 </a:t>
            </a:r>
            <a:r>
              <a:rPr lang="ru-RU" dirty="0" smtClean="0"/>
              <a:t>сельская </a:t>
            </a:r>
            <a:r>
              <a:rPr lang="ru-RU" dirty="0"/>
              <a:t>библиотека</a:t>
            </a:r>
            <a:r>
              <a:rPr lang="ru-RU" dirty="0" smtClean="0"/>
              <a:t>; 5 </a:t>
            </a:r>
            <a:r>
              <a:rPr lang="ru-RU" dirty="0"/>
              <a:t>изб читален; 16 колхозных клубов; 8 профсоюзных клубов, </a:t>
            </a:r>
            <a:r>
              <a:rPr lang="ru-RU" dirty="0" smtClean="0"/>
              <a:t>Районный </a:t>
            </a:r>
            <a:r>
              <a:rPr lang="ru-RU" dirty="0"/>
              <a:t>дом культуры;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   Центральная районная библиотека, </a:t>
            </a:r>
          </a:p>
          <a:p>
            <a:pPr algn="just">
              <a:buNone/>
            </a:pPr>
            <a:r>
              <a:rPr lang="ru-RU" dirty="0" smtClean="0"/>
              <a:t>        3 профсоюзные библиотеки; детская библиотека.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   В 1959 году </a:t>
            </a:r>
            <a:r>
              <a:rPr lang="ru-RU" dirty="0" err="1" smtClean="0"/>
              <a:t>Челнинский</a:t>
            </a:r>
            <a:r>
              <a:rPr lang="ru-RU" dirty="0" smtClean="0"/>
              <a:t> район занял 1–</a:t>
            </a:r>
            <a:r>
              <a:rPr lang="ru-RU" dirty="0" err="1" smtClean="0"/>
              <a:t>ое</a:t>
            </a:r>
            <a:r>
              <a:rPr lang="ru-RU" dirty="0" smtClean="0"/>
              <a:t> место по кинообслуживанию и победителю было вручено республиканское красное Знамя.</a:t>
            </a:r>
          </a:p>
          <a:p>
            <a:pPr algn="just">
              <a:buNone/>
            </a:pPr>
            <a:r>
              <a:rPr lang="ru-RU" dirty="0" smtClean="0"/>
              <a:t>     </a:t>
            </a:r>
            <a:endParaRPr lang="ru-RU" dirty="0"/>
          </a:p>
          <a:p>
            <a:pPr algn="just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С 10.06.1959 года открывается новая сельская библиотека в с.Мелекес</a:t>
            </a:r>
            <a:endParaRPr lang="ru-RU" sz="2000" dirty="0"/>
          </a:p>
        </p:txBody>
      </p:sp>
      <p:pic>
        <p:nvPicPr>
          <p:cNvPr id="4" name="Содержимое 3" descr="л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859" r="11401" b="8977"/>
          <a:stretch>
            <a:fillRect/>
          </a:stretch>
        </p:blipFill>
        <p:spPr>
          <a:xfrm>
            <a:off x="2528579" y="1628800"/>
            <a:ext cx="3071203" cy="4824536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03.10.1958 года отмечалось 40 лет коллективу художественной самодеятельности Татарского театра Районного Дома Культуры.</a:t>
            </a:r>
            <a:endParaRPr lang="ru-RU" sz="2000" dirty="0">
              <a:latin typeface="+mn-lt"/>
            </a:endParaRPr>
          </a:p>
        </p:txBody>
      </p:sp>
      <p:pic>
        <p:nvPicPr>
          <p:cNvPr id="4" name="Содержимое 3" descr="л 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9627" b="3034"/>
          <a:stretch>
            <a:fillRect/>
          </a:stretch>
        </p:blipFill>
        <p:spPr>
          <a:xfrm>
            <a:off x="1979712" y="1525031"/>
            <a:ext cx="3385829" cy="5332969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+mn-lt"/>
              </a:rPr>
              <a:t>Колхоз «АЛГА»</a:t>
            </a:r>
            <a:endParaRPr lang="ru-RU" sz="4000" dirty="0">
              <a:latin typeface="+mn-lt"/>
            </a:endParaRPr>
          </a:p>
        </p:txBody>
      </p:sp>
      <p:pic>
        <p:nvPicPr>
          <p:cNvPr id="4" name="Содержимое 3" descr="праздник урож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200" r="16820" b="50971"/>
          <a:stretch>
            <a:fillRect/>
          </a:stretch>
        </p:blipFill>
        <p:spPr>
          <a:xfrm>
            <a:off x="251520" y="1772816"/>
            <a:ext cx="7877238" cy="406170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Здравоохранение </a:t>
            </a:r>
            <a:r>
              <a:rPr lang="ru-RU" dirty="0"/>
              <a:t>района </a:t>
            </a:r>
            <a:r>
              <a:rPr lang="ru-RU" dirty="0" smtClean="0"/>
              <a:t>осуществлялось: </a:t>
            </a:r>
          </a:p>
          <a:p>
            <a:pPr>
              <a:buNone/>
            </a:pPr>
            <a:r>
              <a:rPr lang="ru-RU" dirty="0" smtClean="0"/>
              <a:t>    1 районной больницей, </a:t>
            </a:r>
            <a:r>
              <a:rPr lang="ru-RU" dirty="0"/>
              <a:t>2 </a:t>
            </a:r>
            <a:r>
              <a:rPr lang="ru-RU" dirty="0" smtClean="0"/>
              <a:t>участковыми больницами; </a:t>
            </a:r>
            <a:r>
              <a:rPr lang="ru-RU" dirty="0"/>
              <a:t>29 </a:t>
            </a:r>
            <a:r>
              <a:rPr lang="ru-RU" dirty="0" err="1" smtClean="0"/>
              <a:t>ФАПами</a:t>
            </a:r>
            <a:r>
              <a:rPr lang="ru-RU" dirty="0" smtClean="0"/>
              <a:t>; </a:t>
            </a:r>
            <a:r>
              <a:rPr lang="ru-RU" dirty="0"/>
              <a:t>8 </a:t>
            </a:r>
            <a:r>
              <a:rPr lang="ru-RU" dirty="0" smtClean="0"/>
              <a:t>здравпунктами </a:t>
            </a:r>
            <a:r>
              <a:rPr lang="ru-RU" dirty="0"/>
              <a:t>при промышленных </a:t>
            </a:r>
            <a:r>
              <a:rPr lang="ru-RU" dirty="0" smtClean="0"/>
              <a:t>предприятиях</a:t>
            </a:r>
            <a:r>
              <a:rPr lang="ru-RU" dirty="0"/>
              <a:t>;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16.04.1959 года </a:t>
            </a:r>
            <a:r>
              <a:rPr lang="ru-RU" sz="2000" dirty="0" smtClean="0">
                <a:latin typeface="+mn-lt"/>
              </a:rPr>
              <a:t>утверждается смета на расширение здания поликлиники Районной больницы путем </a:t>
            </a:r>
            <a:r>
              <a:rPr lang="ru-RU" sz="2000" dirty="0" err="1" smtClean="0">
                <a:latin typeface="+mn-lt"/>
              </a:rPr>
              <a:t>пристроя</a:t>
            </a:r>
            <a:r>
              <a:rPr lang="ru-RU" sz="2000" dirty="0" smtClean="0">
                <a:latin typeface="+mn-lt"/>
              </a:rPr>
              <a:t> к </a:t>
            </a:r>
            <a:r>
              <a:rPr lang="ru-RU" sz="2000" dirty="0" smtClean="0">
                <a:latin typeface="+mn-lt"/>
              </a:rPr>
              <a:t>существующему  </a:t>
            </a:r>
            <a:r>
              <a:rPr lang="ru-RU" sz="2000" dirty="0" smtClean="0">
                <a:latin typeface="+mn-lt"/>
              </a:rPr>
              <a:t>зданию</a:t>
            </a:r>
            <a:endParaRPr lang="ru-RU" sz="2000" dirty="0">
              <a:latin typeface="+mn-lt"/>
            </a:endParaRPr>
          </a:p>
        </p:txBody>
      </p:sp>
      <p:pic>
        <p:nvPicPr>
          <p:cNvPr id="4" name="Содержимое 3" descr="л 3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85" t="7529" r="18291" b="30415"/>
          <a:stretch>
            <a:fillRect/>
          </a:stretch>
        </p:blipFill>
        <p:spPr>
          <a:xfrm>
            <a:off x="1619672" y="2204864"/>
            <a:ext cx="4608000" cy="432048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/>
              <a:t>В сельской местности </a:t>
            </a:r>
            <a:r>
              <a:rPr lang="ru-RU" dirty="0" smtClean="0"/>
              <a:t>в 1958 году построено 402 </a:t>
            </a:r>
            <a:r>
              <a:rPr lang="ru-RU" dirty="0"/>
              <a:t>новых дома. </a:t>
            </a:r>
            <a:r>
              <a:rPr lang="ru-RU" dirty="0" smtClean="0"/>
              <a:t>За 1959 год – построено 300 жилых домов.</a:t>
            </a:r>
          </a:p>
          <a:p>
            <a:pPr algn="just"/>
            <a:r>
              <a:rPr lang="ru-RU" dirty="0" smtClean="0"/>
              <a:t>Хорошо </a:t>
            </a:r>
            <a:r>
              <a:rPr lang="ru-RU" dirty="0"/>
              <a:t>было организовано индивидуальное строительство домов на территории </a:t>
            </a:r>
            <a:r>
              <a:rPr lang="ru-RU" dirty="0" err="1" smtClean="0"/>
              <a:t>Биклянского</a:t>
            </a:r>
            <a:r>
              <a:rPr lang="ru-RU" dirty="0"/>
              <a:t>, </a:t>
            </a:r>
            <a:r>
              <a:rPr lang="ru-RU" dirty="0" err="1"/>
              <a:t>Мелекесского</a:t>
            </a:r>
            <a:r>
              <a:rPr lang="ru-RU" dirty="0"/>
              <a:t>, </a:t>
            </a:r>
            <a:r>
              <a:rPr lang="ru-RU" dirty="0" err="1"/>
              <a:t>Бурдинского</a:t>
            </a:r>
            <a:r>
              <a:rPr lang="ru-RU" dirty="0"/>
              <a:t> и </a:t>
            </a:r>
            <a:r>
              <a:rPr lang="ru-RU" dirty="0" err="1" smtClean="0"/>
              <a:t>Князевского</a:t>
            </a:r>
            <a:r>
              <a:rPr lang="ru-RU" dirty="0" smtClean="0"/>
              <a:t> </a:t>
            </a:r>
            <a:r>
              <a:rPr lang="ru-RU" dirty="0"/>
              <a:t>сельских </a:t>
            </a:r>
            <a:r>
              <a:rPr lang="ru-RU" dirty="0" smtClean="0"/>
              <a:t>Советов.</a:t>
            </a:r>
          </a:p>
          <a:p>
            <a:pPr algn="just"/>
            <a:r>
              <a:rPr lang="ru-RU" dirty="0" smtClean="0"/>
              <a:t>В селах построили 11 км дороги по направлению </a:t>
            </a:r>
            <a:r>
              <a:rPr lang="ru-RU" dirty="0" err="1" smtClean="0"/>
              <a:t>Челны-Бурды</a:t>
            </a:r>
            <a:r>
              <a:rPr lang="ru-RU" dirty="0" smtClean="0"/>
              <a:t> и </a:t>
            </a:r>
            <a:r>
              <a:rPr lang="ru-RU" dirty="0" err="1" smtClean="0"/>
              <a:t>Мензелинский</a:t>
            </a:r>
            <a:r>
              <a:rPr lang="ru-RU" dirty="0" smtClean="0"/>
              <a:t> тракт – совхоз «Татарстан».</a:t>
            </a:r>
          </a:p>
          <a:p>
            <a:pPr algn="just"/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уборке урожая за 1958 год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победителем признан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колхоз имени Максима Горького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ист 71 соц соре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71" r="10120" b="29771"/>
          <a:stretch>
            <a:fillRect/>
          </a:stretch>
        </p:blipFill>
        <p:spPr>
          <a:xfrm>
            <a:off x="2411750" y="1425376"/>
            <a:ext cx="3708000" cy="4727708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31.10.1959 года </a:t>
            </a:r>
            <a:r>
              <a:rPr lang="ru-RU" sz="2000" dirty="0" smtClean="0">
                <a:latin typeface="+mn-lt"/>
              </a:rPr>
              <a:t>государственной комиссией  утвержден акт приемки жилых домов и </a:t>
            </a:r>
            <a:r>
              <a:rPr lang="ru-RU" sz="2000" dirty="0" smtClean="0">
                <a:latin typeface="+mn-lt"/>
              </a:rPr>
              <a:t>бани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в с. </a:t>
            </a:r>
            <a:r>
              <a:rPr lang="ru-RU" sz="2000" dirty="0" err="1" smtClean="0">
                <a:latin typeface="+mn-lt"/>
              </a:rPr>
              <a:t>Бетьки</a:t>
            </a:r>
            <a:endParaRPr lang="ru-RU" sz="2000" dirty="0">
              <a:latin typeface="+mn-lt"/>
            </a:endParaRPr>
          </a:p>
        </p:txBody>
      </p:sp>
      <p:pic>
        <p:nvPicPr>
          <p:cNvPr id="4" name="Содержимое 3" descr="л 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5001" b="31164"/>
          <a:stretch>
            <a:fillRect/>
          </a:stretch>
        </p:blipFill>
        <p:spPr>
          <a:xfrm>
            <a:off x="2123729" y="1627529"/>
            <a:ext cx="3384375" cy="446576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+mn-lt"/>
              </a:rPr>
              <a:t>С 13.02.1959 года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принято решение о закреплении дорог районного значения за колхозами. Совхозами  и организациями района</a:t>
            </a:r>
            <a:endParaRPr lang="ru-RU" sz="2000" dirty="0">
              <a:latin typeface="+mn-lt"/>
            </a:endParaRPr>
          </a:p>
        </p:txBody>
      </p:sp>
      <p:pic>
        <p:nvPicPr>
          <p:cNvPr id="5" name="Содержимое 4" descr="л1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4445" b="5499"/>
          <a:stretch>
            <a:fillRect/>
          </a:stretch>
        </p:blipFill>
        <p:spPr>
          <a:xfrm>
            <a:off x="611560" y="1772816"/>
            <a:ext cx="2904451" cy="4879035"/>
          </a:xfrm>
        </p:spPr>
      </p:pic>
      <p:pic>
        <p:nvPicPr>
          <p:cNvPr id="6" name="Содержимое 5" descr="л1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875" r="12773" b="41295"/>
          <a:stretch>
            <a:fillRect/>
          </a:stretch>
        </p:blipFill>
        <p:spPr>
          <a:xfrm>
            <a:off x="4283968" y="2852936"/>
            <a:ext cx="2902534" cy="295232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СВЯЗЬ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13.02.1959 года открылись новые отделения связи в Орловском с/</a:t>
            </a:r>
            <a:r>
              <a:rPr lang="ru-RU" dirty="0" err="1" smtClean="0"/>
              <a:t>с</a:t>
            </a:r>
            <a:r>
              <a:rPr lang="ru-RU" dirty="0" smtClean="0"/>
              <a:t>, п. Кама, с.Мелекес;</a:t>
            </a:r>
          </a:p>
          <a:p>
            <a:r>
              <a:rPr lang="ru-RU" dirty="0" smtClean="0"/>
              <a:t>Радиофицированы колхозы: «Гигант», имени Сталина, установлено всего 500 радиоточек;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С 13.02.1959 года открываются 4 новые отделения связи</a:t>
            </a:r>
            <a:endParaRPr lang="ru-RU" sz="2000" dirty="0">
              <a:latin typeface="+mn-lt"/>
            </a:endParaRPr>
          </a:p>
        </p:txBody>
      </p:sp>
      <p:pic>
        <p:nvPicPr>
          <p:cNvPr id="4" name="Содержимое 3" descr="л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375" b="13454"/>
          <a:stretch>
            <a:fillRect/>
          </a:stretch>
        </p:blipFill>
        <p:spPr>
          <a:xfrm>
            <a:off x="2195736" y="1600199"/>
            <a:ext cx="3888432" cy="4653837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Административно-территориальное деление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dirty="0" smtClean="0"/>
              <a:t>С 22.01.1959 года объединяются: </a:t>
            </a:r>
            <a:r>
              <a:rPr lang="ru-RU" dirty="0" err="1" smtClean="0"/>
              <a:t>Большеафанасовский</a:t>
            </a:r>
            <a:r>
              <a:rPr lang="ru-RU" dirty="0" smtClean="0"/>
              <a:t> и </a:t>
            </a:r>
            <a:r>
              <a:rPr lang="ru-RU" dirty="0" err="1" smtClean="0"/>
              <a:t>Нижнеафанасовский</a:t>
            </a:r>
            <a:r>
              <a:rPr lang="ru-RU" dirty="0" smtClean="0"/>
              <a:t>  в </a:t>
            </a:r>
            <a:r>
              <a:rPr lang="ru-RU" dirty="0" err="1" smtClean="0"/>
              <a:t>Афанасовский</a:t>
            </a:r>
            <a:r>
              <a:rPr lang="ru-RU" dirty="0" smtClean="0"/>
              <a:t> с/</a:t>
            </a:r>
            <a:r>
              <a:rPr lang="ru-RU" dirty="0" err="1" smtClean="0"/>
              <a:t>с</a:t>
            </a:r>
            <a:r>
              <a:rPr lang="ru-RU" dirty="0" smtClean="0"/>
              <a:t>; </a:t>
            </a:r>
            <a:r>
              <a:rPr lang="ru-RU" dirty="0" err="1" smtClean="0"/>
              <a:t>Боровецкий</a:t>
            </a:r>
            <a:r>
              <a:rPr lang="ru-RU" dirty="0" smtClean="0"/>
              <a:t> и </a:t>
            </a:r>
            <a:r>
              <a:rPr lang="ru-RU" dirty="0" err="1" smtClean="0"/>
              <a:t>Шайтановский</a:t>
            </a:r>
            <a:r>
              <a:rPr lang="ru-RU" dirty="0" smtClean="0"/>
              <a:t> с/</a:t>
            </a:r>
            <a:r>
              <a:rPr lang="ru-RU" dirty="0" err="1" smtClean="0"/>
              <a:t>с</a:t>
            </a:r>
            <a:r>
              <a:rPr lang="ru-RU" dirty="0" smtClean="0"/>
              <a:t> центром становится с. </a:t>
            </a:r>
            <a:r>
              <a:rPr lang="ru-RU" dirty="0" err="1" smtClean="0"/>
              <a:t>Боровецкое</a:t>
            </a:r>
            <a:r>
              <a:rPr lang="ru-RU" dirty="0" smtClean="0"/>
              <a:t>; </a:t>
            </a:r>
          </a:p>
          <a:p>
            <a:pPr algn="just"/>
            <a:r>
              <a:rPr lang="ru-RU" dirty="0" smtClean="0"/>
              <a:t>С 27.01.1959 года село Красные Челны, пос. Черный Ключ, </a:t>
            </a:r>
            <a:r>
              <a:rPr lang="ru-RU" dirty="0" err="1" smtClean="0"/>
              <a:t>Тарловский</a:t>
            </a:r>
            <a:r>
              <a:rPr lang="ru-RU" dirty="0" smtClean="0"/>
              <a:t> туберкулезный  санаторий вошли в состав города Набережные Челны.</a:t>
            </a:r>
          </a:p>
          <a:p>
            <a:pPr algn="just"/>
            <a:r>
              <a:rPr lang="ru-RU" dirty="0" smtClean="0"/>
              <a:t>д. Сидоровка передана в </a:t>
            </a:r>
            <a:r>
              <a:rPr lang="ru-RU" dirty="0" err="1" smtClean="0"/>
              <a:t>Верхне-Суыксинский</a:t>
            </a:r>
            <a:r>
              <a:rPr lang="ru-RU" dirty="0" smtClean="0"/>
              <a:t> с/</a:t>
            </a:r>
            <a:r>
              <a:rPr lang="ru-RU" dirty="0" err="1" smtClean="0"/>
              <a:t>с</a:t>
            </a:r>
            <a:r>
              <a:rPr lang="ru-RU" dirty="0" smtClean="0"/>
              <a:t>, п. Кама – в </a:t>
            </a:r>
            <a:r>
              <a:rPr lang="ru-RU" dirty="0" err="1" smtClean="0"/>
              <a:t>Бетькинский</a:t>
            </a:r>
            <a:r>
              <a:rPr lang="ru-RU" dirty="0" smtClean="0"/>
              <a:t> с/</a:t>
            </a:r>
            <a:r>
              <a:rPr lang="ru-RU" dirty="0" err="1" smtClean="0"/>
              <a:t>с</a:t>
            </a:r>
            <a:r>
              <a:rPr lang="ru-RU" dirty="0" smtClean="0"/>
              <a:t>, поселок Мирный передан в Орловский с/</a:t>
            </a:r>
            <a:r>
              <a:rPr lang="ru-RU" dirty="0" err="1" smtClean="0"/>
              <a:t>с</a:t>
            </a:r>
            <a:r>
              <a:rPr lang="ru-RU" dirty="0" smtClean="0"/>
              <a:t>.</a:t>
            </a: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24744"/>
            <a:ext cx="7272808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02.02.1959 года колхоз «Трактор» переименован в колхоз имени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Мусы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Джалиля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31.08.1959 года  упраздняется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Иштеряковский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его населенные пункты передаются в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Биклянский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18.09.1959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центральная усадьба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Князевского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переносится из села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Князево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поселок «Татарстан».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7524328" y="62068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63284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л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2" r="16125" b="8681"/>
          <a:stretch>
            <a:fillRect/>
          </a:stretch>
        </p:blipFill>
        <p:spPr>
          <a:xfrm>
            <a:off x="2843808" y="1628800"/>
            <a:ext cx="2700000" cy="4439741"/>
          </a:xfrm>
        </p:spPr>
      </p:pic>
      <p:sp>
        <p:nvSpPr>
          <p:cNvPr id="6" name="Прямоугольник 5"/>
          <p:cNvSpPr/>
          <p:nvPr/>
        </p:nvSpPr>
        <p:spPr>
          <a:xfrm>
            <a:off x="1403648" y="188640"/>
            <a:ext cx="6048672" cy="132343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27.01.1959 года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село Красные Челны, пос. Черный Ключ,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Тарловский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туберкулезный  санаторий вошли в состав города Набережные Челны.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+mn-lt"/>
              </a:rPr>
              <a:t>С 27.01.1959 года 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д. </a:t>
            </a:r>
            <a:r>
              <a:rPr lang="ru-RU" sz="2200" dirty="0" err="1" smtClean="0">
                <a:latin typeface="+mn-lt"/>
              </a:rPr>
              <a:t>Ташкичи</a:t>
            </a:r>
            <a:r>
              <a:rPr lang="ru-RU" sz="2200" dirty="0" smtClean="0">
                <a:latin typeface="+mn-lt"/>
              </a:rPr>
              <a:t> из </a:t>
            </a:r>
            <a:r>
              <a:rPr lang="ru-RU" sz="2200" dirty="0" err="1" smtClean="0">
                <a:latin typeface="+mn-lt"/>
              </a:rPr>
              <a:t>Шукралинского</a:t>
            </a:r>
            <a:r>
              <a:rPr lang="ru-RU" sz="2200" dirty="0" smtClean="0">
                <a:latin typeface="+mn-lt"/>
              </a:rPr>
              <a:t> с/</a:t>
            </a:r>
            <a:r>
              <a:rPr lang="ru-RU" sz="2200" dirty="0" err="1" smtClean="0">
                <a:latin typeface="+mn-lt"/>
              </a:rPr>
              <a:t>с</a:t>
            </a:r>
            <a:r>
              <a:rPr lang="ru-RU" sz="2200" dirty="0" smtClean="0">
                <a:latin typeface="+mn-lt"/>
              </a:rPr>
              <a:t> передается в </a:t>
            </a:r>
            <a:r>
              <a:rPr lang="ru-RU" sz="2200" dirty="0" err="1" smtClean="0">
                <a:latin typeface="+mn-lt"/>
              </a:rPr>
              <a:t>Мусабайзаводский</a:t>
            </a:r>
            <a:r>
              <a:rPr lang="ru-RU" sz="2200" dirty="0" smtClean="0">
                <a:latin typeface="+mn-lt"/>
              </a:rPr>
              <a:t> с/</a:t>
            </a:r>
            <a:r>
              <a:rPr lang="ru-RU" sz="2200" dirty="0" err="1" smtClean="0">
                <a:latin typeface="+mn-lt"/>
              </a:rPr>
              <a:t>с</a:t>
            </a:r>
            <a:endParaRPr lang="ru-RU" sz="2200" dirty="0">
              <a:latin typeface="+mn-lt"/>
            </a:endParaRPr>
          </a:p>
        </p:txBody>
      </p:sp>
      <p:pic>
        <p:nvPicPr>
          <p:cNvPr id="4" name="Содержимое 3" descr="л.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79" r="14138" b="16406"/>
          <a:stretch>
            <a:fillRect/>
          </a:stretch>
        </p:blipFill>
        <p:spPr>
          <a:xfrm>
            <a:off x="2195736" y="1700808"/>
            <a:ext cx="3240360" cy="4687918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87424"/>
            <a:ext cx="8028384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14.05.1959 года 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упраздняется 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Калмашский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smtClean="0">
                <a:latin typeface="+mn-lt"/>
              </a:rPr>
              <a:t>с/</a:t>
            </a:r>
            <a:r>
              <a:rPr lang="ru-RU" sz="2200" dirty="0" err="1" smtClean="0">
                <a:latin typeface="+mn-lt"/>
              </a:rPr>
              <a:t>с</a:t>
            </a:r>
            <a:r>
              <a:rPr lang="ru-RU" sz="2200" dirty="0" smtClean="0">
                <a:latin typeface="+mn-lt"/>
              </a:rPr>
              <a:t> и передается в состав </a:t>
            </a:r>
            <a:r>
              <a:rPr lang="ru-RU" sz="2200" dirty="0" err="1" smtClean="0">
                <a:latin typeface="+mn-lt"/>
              </a:rPr>
              <a:t>Старогардалинского</a:t>
            </a:r>
            <a:r>
              <a:rPr lang="ru-RU" sz="2200" dirty="0" smtClean="0">
                <a:latin typeface="+mn-lt"/>
              </a:rPr>
              <a:t> с/</a:t>
            </a:r>
            <a:r>
              <a:rPr lang="ru-RU" sz="2200" dirty="0" err="1" smtClean="0">
                <a:latin typeface="+mn-lt"/>
              </a:rPr>
              <a:t>с</a:t>
            </a:r>
            <a:r>
              <a:rPr lang="ru-RU" sz="2200" dirty="0" smtClean="0">
                <a:latin typeface="+mn-lt"/>
              </a:rPr>
              <a:t>; </a:t>
            </a:r>
            <a:br>
              <a:rPr lang="ru-RU" sz="2200" dirty="0" smtClean="0">
                <a:latin typeface="+mn-lt"/>
              </a:rPr>
            </a:br>
            <a:r>
              <a:rPr lang="ru-RU" sz="2200" dirty="0" err="1" smtClean="0">
                <a:latin typeface="+mn-lt"/>
              </a:rPr>
              <a:t>Ильбухтинский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с</a:t>
            </a:r>
            <a:r>
              <a:rPr lang="ru-RU" sz="2200" dirty="0" smtClean="0">
                <a:latin typeface="+mn-lt"/>
              </a:rPr>
              <a:t>/</a:t>
            </a:r>
            <a:r>
              <a:rPr lang="ru-RU" sz="2200" dirty="0" err="1" smtClean="0">
                <a:latin typeface="+mn-lt"/>
              </a:rPr>
              <a:t>с</a:t>
            </a:r>
            <a:r>
              <a:rPr lang="ru-RU" sz="2200" dirty="0" smtClean="0">
                <a:latin typeface="+mn-lt"/>
              </a:rPr>
              <a:t> – в состав </a:t>
            </a:r>
            <a:r>
              <a:rPr lang="ru-RU" sz="2200" dirty="0" err="1" smtClean="0">
                <a:latin typeface="+mn-lt"/>
              </a:rPr>
              <a:t>Большешильнинского</a:t>
            </a:r>
            <a:r>
              <a:rPr lang="ru-RU" sz="2200" dirty="0" smtClean="0">
                <a:latin typeface="+mn-lt"/>
              </a:rPr>
              <a:t> с/</a:t>
            </a:r>
            <a:r>
              <a:rPr lang="ru-RU" sz="2200" dirty="0" err="1" smtClean="0">
                <a:latin typeface="+mn-lt"/>
              </a:rPr>
              <a:t>с</a:t>
            </a:r>
            <a:r>
              <a:rPr lang="ru-RU" sz="2200" dirty="0" smtClean="0">
                <a:latin typeface="+mn-lt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л 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56" r="17056" b="6005"/>
          <a:stretch>
            <a:fillRect/>
          </a:stretch>
        </p:blipFill>
        <p:spPr>
          <a:xfrm>
            <a:off x="1979712" y="2029086"/>
            <a:ext cx="4176464" cy="482891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+mn-lt"/>
              </a:rPr>
              <a:t>Колхоз «Правда»</a:t>
            </a:r>
            <a:endParaRPr lang="ru-RU" sz="3200" dirty="0">
              <a:latin typeface="+mn-lt"/>
            </a:endParaRPr>
          </a:p>
        </p:txBody>
      </p:sp>
      <p:pic>
        <p:nvPicPr>
          <p:cNvPr id="5" name="Содержимое 4" descr="бурд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4626" t="8917" r="25988" b="52884"/>
          <a:stretch>
            <a:fillRect/>
          </a:stretch>
        </p:blipFill>
        <p:spPr>
          <a:xfrm>
            <a:off x="251520" y="1844824"/>
            <a:ext cx="3456384" cy="3225958"/>
          </a:xfrm>
        </p:spPr>
      </p:pic>
      <p:pic>
        <p:nvPicPr>
          <p:cNvPr id="6" name="Содержимое 5" descr="бурды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49321" r="19081" b="4540"/>
          <a:stretch>
            <a:fillRect/>
          </a:stretch>
        </p:blipFill>
        <p:spPr>
          <a:xfrm>
            <a:off x="4139952" y="3573016"/>
            <a:ext cx="3811458" cy="2987359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Колхоз «Родина»</a:t>
            </a:r>
            <a:endParaRPr lang="ru-RU" dirty="0"/>
          </a:p>
        </p:txBody>
      </p:sp>
      <p:pic>
        <p:nvPicPr>
          <p:cNvPr id="5" name="Содержимое 4" descr="к родин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3125" r="16876" b="34137"/>
          <a:stretch>
            <a:fillRect/>
          </a:stretch>
        </p:blipFill>
        <p:spPr>
          <a:xfrm>
            <a:off x="899592" y="2564904"/>
            <a:ext cx="2304256" cy="2980928"/>
          </a:xfrm>
        </p:spPr>
      </p:pic>
      <p:pic>
        <p:nvPicPr>
          <p:cNvPr id="6" name="Содержимое 5" descr="к родин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7933" t="65228" r="21247" b="15200"/>
          <a:stretch>
            <a:fillRect/>
          </a:stretch>
        </p:blipFill>
        <p:spPr>
          <a:xfrm>
            <a:off x="3779912" y="2492896"/>
            <a:ext cx="4032448" cy="2716606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Растениеводство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38164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Валовый</a:t>
            </a:r>
            <a:r>
              <a:rPr lang="ru-RU" dirty="0" smtClean="0"/>
              <a:t> </a:t>
            </a:r>
            <a:r>
              <a:rPr lang="ru-RU" dirty="0"/>
              <a:t>сбор зерна составил 286 </a:t>
            </a:r>
            <a:r>
              <a:rPr lang="ru-RU" dirty="0" err="1"/>
              <a:t>тыс</a:t>
            </a:r>
            <a:r>
              <a:rPr lang="ru-RU" dirty="0"/>
              <a:t> центнеров, среди </a:t>
            </a:r>
            <a:r>
              <a:rPr lang="ru-RU" dirty="0" smtClean="0"/>
              <a:t>передовиков</a:t>
            </a:r>
            <a:r>
              <a:rPr lang="ru-RU" dirty="0"/>
              <a:t>,</a:t>
            </a:r>
            <a:r>
              <a:rPr lang="ru-RU" dirty="0" smtClean="0"/>
              <a:t> совхозы: </a:t>
            </a:r>
            <a:r>
              <a:rPr lang="ru-RU" dirty="0"/>
              <a:t>«Татарстан» - 71, 5 </a:t>
            </a:r>
            <a:r>
              <a:rPr lang="ru-RU" dirty="0" smtClean="0"/>
              <a:t>тысяч центнеров зерна </a:t>
            </a:r>
            <a:r>
              <a:rPr lang="ru-RU" dirty="0"/>
              <a:t>«Красный Ключ» - 58 тыс. </a:t>
            </a:r>
            <a:r>
              <a:rPr lang="ru-RU" dirty="0" smtClean="0"/>
              <a:t>центнеров зерна</a:t>
            </a:r>
          </a:p>
          <a:p>
            <a:pPr algn="just">
              <a:buNone/>
            </a:pPr>
            <a:r>
              <a:rPr lang="ru-RU" dirty="0" smtClean="0"/>
              <a:t>    Колхозы района вырастили урожай зеленой массы кукурузы по 305 </a:t>
            </a:r>
            <a:r>
              <a:rPr lang="ru-RU" dirty="0" err="1" smtClean="0"/>
              <a:t>ц</a:t>
            </a:r>
            <a:r>
              <a:rPr lang="ru-RU" dirty="0" smtClean="0"/>
              <a:t> с 1 га.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Совхоз «Татарстан»</a:t>
            </a:r>
            <a:endParaRPr lang="ru-RU" dirty="0"/>
          </a:p>
        </p:txBody>
      </p:sp>
      <p:pic>
        <p:nvPicPr>
          <p:cNvPr id="5" name="Содержимое 4" descr="сбор ябло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4210" t="6996" r="19574" b="53229"/>
          <a:stretch>
            <a:fillRect/>
          </a:stretch>
        </p:blipFill>
        <p:spPr>
          <a:xfrm>
            <a:off x="251516" y="1988840"/>
            <a:ext cx="4652656" cy="3744000"/>
          </a:xfrm>
        </p:spPr>
      </p:pic>
      <p:pic>
        <p:nvPicPr>
          <p:cNvPr id="6" name="Содержимое 5" descr="сбор яблок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657" t="44548" r="14746"/>
          <a:stretch>
            <a:fillRect/>
          </a:stretch>
        </p:blipFill>
        <p:spPr>
          <a:xfrm>
            <a:off x="5148065" y="2204864"/>
            <a:ext cx="2880319" cy="3168351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Животноводство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8136904" cy="50405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 Поголовье </a:t>
            </a:r>
            <a:r>
              <a:rPr lang="ru-RU" dirty="0"/>
              <a:t>скота увеличилось на 2140 </a:t>
            </a:r>
            <a:r>
              <a:rPr lang="ru-RU" dirty="0" smtClean="0"/>
              <a:t>голов</a:t>
            </a:r>
            <a:r>
              <a:rPr lang="ru-RU" dirty="0"/>
              <a:t>; валовое производство молока увеличилось в 1,5 раза</a:t>
            </a:r>
            <a:r>
              <a:rPr lang="ru-RU" dirty="0" smtClean="0"/>
              <a:t>;</a:t>
            </a:r>
            <a:r>
              <a:rPr lang="ru-RU" dirty="0"/>
              <a:t>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      На </a:t>
            </a:r>
            <a:r>
              <a:rPr lang="ru-RU" dirty="0"/>
              <a:t>01.01.1958 год в районе </a:t>
            </a:r>
            <a:r>
              <a:rPr lang="ru-RU" dirty="0" smtClean="0"/>
              <a:t>было</a:t>
            </a:r>
          </a:p>
          <a:p>
            <a:pPr algn="ctr">
              <a:buNone/>
            </a:pPr>
            <a:r>
              <a:rPr lang="ru-RU" dirty="0" smtClean="0"/>
              <a:t>     Крупного рогатого скота </a:t>
            </a:r>
            <a:r>
              <a:rPr lang="ru-RU" dirty="0"/>
              <a:t>16691 голов, свиней – 11455 голов, коз – 3508 </a:t>
            </a:r>
            <a:r>
              <a:rPr lang="ru-RU" dirty="0" smtClean="0"/>
              <a:t>голов</a:t>
            </a:r>
            <a:r>
              <a:rPr lang="ru-RU" dirty="0"/>
              <a:t>, лошадей – 4183 голов; птицы – 11486 голов</a:t>
            </a:r>
            <a:r>
              <a:rPr lang="ru-RU" dirty="0" smtClean="0"/>
              <a:t>;</a:t>
            </a:r>
          </a:p>
          <a:p>
            <a:pPr algn="ctr">
              <a:buNone/>
            </a:pPr>
            <a:r>
              <a:rPr lang="ru-RU" dirty="0" smtClean="0"/>
              <a:t>До  01.09.1959 года государству было продано мяса – 2381 </a:t>
            </a:r>
            <a:r>
              <a:rPr lang="ru-RU" dirty="0" err="1" smtClean="0"/>
              <a:t>ц</a:t>
            </a:r>
            <a:r>
              <a:rPr lang="ru-RU" dirty="0" smtClean="0"/>
              <a:t>.; молока – 5919 </a:t>
            </a:r>
            <a:r>
              <a:rPr lang="ru-RU" dirty="0" err="1" smtClean="0"/>
              <a:t>ц</a:t>
            </a:r>
            <a:r>
              <a:rPr lang="ru-RU" dirty="0" smtClean="0"/>
              <a:t>.; яиц – 688, 7 тыс. штук; шерсть – 41,8 </a:t>
            </a:r>
            <a:r>
              <a:rPr lang="ru-RU" dirty="0" err="1" smtClean="0"/>
              <a:t>ц</a:t>
            </a:r>
            <a:r>
              <a:rPr lang="ru-RU" dirty="0" smtClean="0"/>
              <a:t>;.</a:t>
            </a:r>
          </a:p>
          <a:p>
            <a:pPr algn="ctr">
              <a:buNone/>
            </a:pPr>
            <a:r>
              <a:rPr lang="ru-RU" dirty="0" smtClean="0"/>
              <a:t>В колхозе имени Калинина построен новый птичник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956376" cy="30689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200" dirty="0" smtClean="0">
                <a:solidFill>
                  <a:schemeClr val="tx1"/>
                </a:solidFill>
              </a:rPr>
              <a:t>Передовые </a:t>
            </a:r>
            <a:r>
              <a:rPr lang="ru-RU" sz="2200" dirty="0">
                <a:solidFill>
                  <a:schemeClr val="tx1"/>
                </a:solidFill>
              </a:rPr>
              <a:t>доярки района</a:t>
            </a:r>
            <a:r>
              <a:rPr lang="ru-RU" sz="2200" dirty="0"/>
              <a:t>: </a:t>
            </a:r>
            <a:r>
              <a:rPr lang="ru-RU" sz="2200" dirty="0" err="1" smtClean="0">
                <a:solidFill>
                  <a:srgbClr val="FF0000"/>
                </a:solidFill>
              </a:rPr>
              <a:t>Мырсикова</a:t>
            </a:r>
            <a:r>
              <a:rPr lang="ru-RU" sz="2200" dirty="0" smtClean="0"/>
              <a:t> </a:t>
            </a:r>
            <a:r>
              <a:rPr lang="ru-RU" sz="2200" dirty="0"/>
              <a:t>и</a:t>
            </a:r>
            <a:r>
              <a:rPr lang="ru-RU" sz="2700" dirty="0"/>
              <a:t> </a:t>
            </a:r>
            <a:r>
              <a:rPr lang="ru-RU" sz="2200" dirty="0">
                <a:solidFill>
                  <a:srgbClr val="FF0000"/>
                </a:solidFill>
              </a:rPr>
              <a:t>Затеева</a:t>
            </a:r>
            <a:r>
              <a:rPr lang="ru-RU" sz="2200" dirty="0"/>
              <a:t> надоили по 2300 – 2570 кг. молока; </a:t>
            </a:r>
            <a:r>
              <a:rPr lang="ru-RU" sz="2200" dirty="0" err="1">
                <a:solidFill>
                  <a:srgbClr val="FF0000"/>
                </a:solidFill>
              </a:rPr>
              <a:t>Ахтямова</a:t>
            </a:r>
            <a:r>
              <a:rPr lang="ru-RU" sz="2200" dirty="0">
                <a:solidFill>
                  <a:srgbClr val="FF0000"/>
                </a:solidFill>
              </a:rPr>
              <a:t>  </a:t>
            </a:r>
            <a:r>
              <a:rPr lang="ru-RU" sz="2200" dirty="0"/>
              <a:t>и </a:t>
            </a:r>
            <a:r>
              <a:rPr lang="ru-RU" sz="2200" dirty="0" err="1">
                <a:solidFill>
                  <a:srgbClr val="FF0000"/>
                </a:solidFill>
              </a:rPr>
              <a:t>Хайруллина</a:t>
            </a:r>
            <a:r>
              <a:rPr lang="ru-RU" sz="2200" dirty="0"/>
              <a:t> по 2370 – 2470 кг молока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из колхоза имени Ильича; </a:t>
            </a:r>
            <a:r>
              <a:rPr lang="ru-RU" sz="2200" dirty="0" smtClean="0">
                <a:solidFill>
                  <a:srgbClr val="C00000"/>
                </a:solidFill>
              </a:rPr>
              <a:t>Миронова</a:t>
            </a:r>
            <a:r>
              <a:rPr lang="ru-RU" sz="2200" dirty="0" smtClean="0"/>
              <a:t> </a:t>
            </a:r>
            <a:r>
              <a:rPr lang="ru-RU" sz="2200" dirty="0"/>
              <a:t>и </a:t>
            </a:r>
            <a:r>
              <a:rPr lang="ru-RU" sz="2200" dirty="0">
                <a:solidFill>
                  <a:srgbClr val="FF0000"/>
                </a:solidFill>
              </a:rPr>
              <a:t>Кузнецова</a:t>
            </a:r>
            <a:r>
              <a:rPr lang="ru-RU" sz="2200" dirty="0"/>
              <a:t> по 3200 – 3230 кг. молока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из совхоза Красный Ключ;</a:t>
            </a:r>
            <a:r>
              <a:rPr lang="ru-RU" sz="2200" dirty="0"/>
              <a:t> </a:t>
            </a:r>
            <a:r>
              <a:rPr lang="ru-RU" sz="2200" dirty="0" err="1" smtClean="0">
                <a:solidFill>
                  <a:srgbClr val="FF0000"/>
                </a:solidFill>
              </a:rPr>
              <a:t>Столярова</a:t>
            </a:r>
            <a:r>
              <a:rPr lang="ru-RU" sz="2200" dirty="0" smtClean="0">
                <a:solidFill>
                  <a:srgbClr val="FF0000"/>
                </a:solidFill>
              </a:rPr>
              <a:t>, </a:t>
            </a:r>
            <a:r>
              <a:rPr lang="ru-RU" sz="2200" dirty="0" err="1" smtClean="0">
                <a:solidFill>
                  <a:srgbClr val="FF0000"/>
                </a:solidFill>
              </a:rPr>
              <a:t>Зиатдинова</a:t>
            </a:r>
            <a:r>
              <a:rPr lang="ru-RU" sz="2200" dirty="0">
                <a:solidFill>
                  <a:srgbClr val="FF0000"/>
                </a:solidFill>
              </a:rPr>
              <a:t>, Арсланова</a:t>
            </a:r>
            <a:r>
              <a:rPr lang="ru-RU" sz="2200" dirty="0"/>
              <a:t> по 2200 – 2950 кг. молока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из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совхоза «Татарстан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алг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937" r="11386" b="4517"/>
          <a:stretch>
            <a:fillRect/>
          </a:stretch>
        </p:blipFill>
        <p:spPr>
          <a:xfrm>
            <a:off x="1547664" y="2924944"/>
            <a:ext cx="4896544" cy="3616756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242048" cy="7920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Доярки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колхоза имени Чкалова и совхоза «</a:t>
            </a:r>
            <a:r>
              <a:rPr lang="ru-RU" sz="2000" dirty="0" err="1" smtClean="0">
                <a:latin typeface="+mn-lt"/>
              </a:rPr>
              <a:t>татарстан</a:t>
            </a:r>
            <a:r>
              <a:rPr lang="ru-RU" sz="2000" dirty="0" smtClean="0">
                <a:latin typeface="+mn-lt"/>
              </a:rPr>
              <a:t>»</a:t>
            </a:r>
            <a:endParaRPr lang="ru-RU" sz="2000" dirty="0">
              <a:latin typeface="+mn-lt"/>
            </a:endParaRPr>
          </a:p>
        </p:txBody>
      </p:sp>
      <p:pic>
        <p:nvPicPr>
          <p:cNvPr id="5" name="Содержимое 4" descr="дояо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1471" r="15472" b="52270"/>
          <a:stretch>
            <a:fillRect/>
          </a:stretch>
        </p:blipFill>
        <p:spPr>
          <a:xfrm>
            <a:off x="481333" y="1772816"/>
            <a:ext cx="3405825" cy="4104456"/>
          </a:xfrm>
        </p:spPr>
      </p:pic>
      <p:pic>
        <p:nvPicPr>
          <p:cNvPr id="6" name="Содержимое 5" descr="дояо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3806" t="46771" r="9466" b="3908"/>
          <a:stretch>
            <a:fillRect/>
          </a:stretch>
        </p:blipFill>
        <p:spPr>
          <a:xfrm>
            <a:off x="4251448" y="1916832"/>
            <a:ext cx="3762999" cy="324036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434</TotalTime>
  <Words>868</Words>
  <Application>Microsoft Office PowerPoint</Application>
  <PresentationFormat>Экран (4:3)</PresentationFormat>
  <Paragraphs>99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Изящная</vt:lpstr>
      <vt:lpstr>Архивная выставка</vt:lpstr>
      <vt:lpstr>1958 - 1959 годы</vt:lpstr>
      <vt:lpstr>По уборке урожая за 1958 год  победителем признан  колхоз имени Максима Горького</vt:lpstr>
      <vt:lpstr>Колхоз «Родина»</vt:lpstr>
      <vt:lpstr>Растениеводство</vt:lpstr>
      <vt:lpstr>Совхоз «Татарстан»</vt:lpstr>
      <vt:lpstr>Животноводство</vt:lpstr>
      <vt:lpstr>   Передовые доярки района: Мырсикова и Затеева надоили по 2300 – 2570 кг. молока; Ахтямова  и Хайруллина по 2370 – 2470 кг молока из колхоза имени Ильича; Миронова и Кузнецова по 3200 – 3230 кг. молока из совхоза Красный Ключ; Столярова, Зиатдинова, Арсланова по 2200 – 2950 кг. молока из совхоза «Татарстан» </vt:lpstr>
      <vt:lpstr>Доярки  колхоза имени Чкалова и совхоза «татарстан»</vt:lpstr>
      <vt:lpstr>Колхоз «Завет Ильича»</vt:lpstr>
      <vt:lpstr>Промышленность</vt:lpstr>
      <vt:lpstr>28.08.1958 года принимается решение о передаче земель из Биклянского лесхоза и совхоза «Красный Ключ» под строительство Нижнекамского нефтехимического комбината </vt:lpstr>
      <vt:lpstr>19. 11.1958 года из земель с/х артели имени Калинина выделяется земля под строительство завода по приготовлению асфальто-бетона смеси</vt:lpstr>
      <vt:lpstr>Строительство  хлебзавода</vt:lpstr>
      <vt:lpstr>21.02.1959 года регистрируется договор по созданию межколхозного кооператива по производству кирпича</vt:lpstr>
      <vt:lpstr>торговля</vt:lpstr>
      <vt:lpstr>В октябре 1958 года   была проведена районная сельскохозяйственная и промышленная ярмарка</vt:lpstr>
      <vt:lpstr>Колхоз «Алга»</vt:lpstr>
      <vt:lpstr>образование</vt:lpstr>
      <vt:lpstr>С 13.02.1958 года  выделяется земельная площадь из земель колхоза ХХI- го партсъезда для проведения практики учащихся СПТУ № 8</vt:lpstr>
      <vt:lpstr> с 09.04.1959 года  принимается решение о закреплении шефствующих организаций за школами</vt:lpstr>
      <vt:lpstr>Подготовка механизаторов  в колхозе «Завет Ильича»</vt:lpstr>
      <vt:lpstr>Культура</vt:lpstr>
      <vt:lpstr>С 10.06.1959 года открывается новая сельская библиотека в с.Мелекес</vt:lpstr>
      <vt:lpstr>03.10.1958 года отмечалось 40 лет коллективу художественной самодеятельности Татарского театра Районного Дома Культуры.</vt:lpstr>
      <vt:lpstr>Колхоз «АЛГА»</vt:lpstr>
      <vt:lpstr>Здравоохранение</vt:lpstr>
      <vt:lpstr>16.04.1959 года утверждается смета на расширение здания поликлиники Районной больницы путем пристроя к существующему  зданию</vt:lpstr>
      <vt:lpstr>Строительство</vt:lpstr>
      <vt:lpstr>31.10.1959 года государственной комиссией  утвержден акт приемки жилых домов и бани  в с. Бетьки</vt:lpstr>
      <vt:lpstr>С 13.02.1959 года  принято решение о закреплении дорог районного значения за колхозами. Совхозами  и организациями района</vt:lpstr>
      <vt:lpstr>СВЯЗЬ</vt:lpstr>
      <vt:lpstr>С 13.02.1959 года открываются 4 новые отделения связи</vt:lpstr>
      <vt:lpstr>Административно-территориальное деление</vt:lpstr>
      <vt:lpstr>Слайд 35</vt:lpstr>
      <vt:lpstr>   </vt:lpstr>
      <vt:lpstr>С 27.01.1959 года  д. Ташкичи из Шукралинского с/с передается в Мусабайзаводский с/с</vt:lpstr>
      <vt:lpstr>       14.05.1959 года  упраздняется  Калмашский с/с и передается в состав Старогардалинского с/с;  Ильбухтинский с/с – в состав Большешильнинского с/с  </vt:lpstr>
      <vt:lpstr>Колхоз «Правда»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Архивная выставка</dc:title>
  <dc:creator>Nelya</dc:creator>
  <cp:lastModifiedBy>Nelya</cp:lastModifiedBy>
  <cp:revision>64</cp:revision>
  <dcterms:created xsi:type="dcterms:W3CDTF">2016-12-03T15:14:02Z</dcterms:created>
  <dcterms:modified xsi:type="dcterms:W3CDTF">2016-12-14T15:01:48Z</dcterms:modified>
</cp:coreProperties>
</file>